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267" r:id="rId3"/>
    <p:sldId id="260" r:id="rId4"/>
    <p:sldId id="263" r:id="rId5"/>
    <p:sldId id="258" r:id="rId6"/>
    <p:sldId id="261" r:id="rId7"/>
    <p:sldId id="375" r:id="rId8"/>
    <p:sldId id="412" r:id="rId9"/>
    <p:sldId id="377" r:id="rId10"/>
    <p:sldId id="395" r:id="rId11"/>
    <p:sldId id="397" r:id="rId12"/>
    <p:sldId id="398" r:id="rId13"/>
    <p:sldId id="396" r:id="rId14"/>
    <p:sldId id="390" r:id="rId15"/>
    <p:sldId id="402" r:id="rId16"/>
    <p:sldId id="403" r:id="rId17"/>
    <p:sldId id="404" r:id="rId18"/>
    <p:sldId id="409" r:id="rId19"/>
    <p:sldId id="327" r:id="rId20"/>
    <p:sldId id="343" r:id="rId21"/>
    <p:sldId id="353" r:id="rId22"/>
    <p:sldId id="354" r:id="rId23"/>
    <p:sldId id="379" r:id="rId24"/>
    <p:sldId id="336" r:id="rId25"/>
    <p:sldId id="344" r:id="rId26"/>
    <p:sldId id="355" r:id="rId27"/>
    <p:sldId id="408" r:id="rId28"/>
    <p:sldId id="276" r:id="rId29"/>
    <p:sldId id="285" r:id="rId30"/>
    <p:sldId id="382" r:id="rId31"/>
    <p:sldId id="308" r:id="rId32"/>
    <p:sldId id="406" r:id="rId33"/>
    <p:sldId id="311" r:id="rId34"/>
    <p:sldId id="315" r:id="rId35"/>
    <p:sldId id="372" r:id="rId36"/>
    <p:sldId id="318" r:id="rId37"/>
    <p:sldId id="380" r:id="rId38"/>
    <p:sldId id="319" r:id="rId39"/>
    <p:sldId id="401" r:id="rId40"/>
    <p:sldId id="407" r:id="rId41"/>
    <p:sldId id="310" r:id="rId42"/>
    <p:sldId id="284" r:id="rId43"/>
    <p:sldId id="405" r:id="rId44"/>
    <p:sldId id="383" r:id="rId45"/>
    <p:sldId id="384" r:id="rId46"/>
    <p:sldId id="410" r:id="rId47"/>
    <p:sldId id="411" r:id="rId48"/>
    <p:sldId id="388" r:id="rId49"/>
    <p:sldId id="399" r:id="rId50"/>
    <p:sldId id="389" r:id="rId51"/>
    <p:sldId id="381" r:id="rId52"/>
    <p:sldId id="286" r:id="rId53"/>
    <p:sldId id="289"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21/07/2020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53</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40</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51</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6385" y="897481"/>
            <a:ext cx="1671996" cy="830997"/>
          </a:xfrm>
          <a:prstGeom prst="rect">
            <a:avLst/>
          </a:prstGeom>
          <a:noFill/>
        </p:spPr>
        <p:txBody>
          <a:bodyPr wrap="none" rtlCol="0">
            <a:spAutoFit/>
          </a:bodyPr>
          <a:lstStyle/>
          <a:p>
            <a:pPr algn="ctr"/>
            <a:r>
              <a:rPr lang="en-AU" sz="2400" dirty="0" smtClean="0"/>
              <a:t>10%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habitat</a:t>
            </a:r>
          </a:p>
          <a:p>
            <a:pPr algn="ctr"/>
            <a:r>
              <a:rPr lang="en-AU" sz="2400" dirty="0" smtClean="0"/>
              <a:t> target </a:t>
            </a:r>
          </a:p>
          <a:p>
            <a:pPr algn="ctr"/>
            <a:r>
              <a:rPr lang="en-AU" sz="2400" dirty="0" smtClean="0"/>
              <a:t>+</a:t>
            </a:r>
          </a:p>
          <a:p>
            <a:pPr algn="ctr"/>
            <a:r>
              <a:rPr lang="en-AU" sz="2400" dirty="0" smtClean="0"/>
              <a:t>95% genetic </a:t>
            </a:r>
          </a:p>
          <a:p>
            <a:pPr algn="ctr"/>
            <a:r>
              <a:rPr lang="en-AU" sz="2400" dirty="0" smtClean="0"/>
              <a:t>variation target</a:t>
            </a:r>
          </a:p>
        </p:txBody>
      </p:sp>
      <p:cxnSp>
        <p:nvCxnSpPr>
          <p:cNvPr id="19" name="Elbow Connector 18"/>
          <p:cNvCxnSpPr>
            <a:stCxn id="17" idx="2"/>
          </p:cNvCxnSpPr>
          <p:nvPr/>
        </p:nvCxnSpPr>
        <p:spPr>
          <a:xfrm rot="16200000" flipH="1">
            <a:off x="1211840" y="1509021"/>
            <a:ext cx="306062" cy="74497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313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b="15107"/>
          <a:stretch/>
        </p:blipFill>
        <p:spPr bwMode="auto">
          <a:xfrm>
            <a:off x="69274" y="2142521"/>
            <a:ext cx="8978400"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47890" y="1364400"/>
            <a:ext cx="9040692" cy="6810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0401" y="102202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9674" y="88109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37965" y="1140432"/>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312238" y="88109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211172" y="84695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537630" y="409160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surrogates inform our decisions?</a:t>
            </a:r>
            <a:endParaRPr lang="en-AU" sz="4000" b="1" dirty="0"/>
          </a:p>
        </p:txBody>
      </p:sp>
      <p:sp>
        <p:nvSpPr>
          <p:cNvPr id="16" name="Rectangle 15"/>
          <p:cNvSpPr/>
          <p:nvPr/>
        </p:nvSpPr>
        <p:spPr>
          <a:xfrm>
            <a:off x="5553929" y="115107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364324" y="111890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848720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192862" cy="369332"/>
          </a:xfrm>
          <a:prstGeom prst="rect">
            <a:avLst/>
          </a:prstGeom>
          <a:noFill/>
        </p:spPr>
        <p:txBody>
          <a:bodyPr wrap="none" rtlCol="0">
            <a:spAutoFit/>
          </a:bodyPr>
          <a:lstStyle/>
          <a:p>
            <a:r>
              <a:rPr lang="en-AU" dirty="0" smtClean="0"/>
              <a:t>Hanson </a:t>
            </a:r>
            <a:r>
              <a:rPr lang="en-AU" i="1" dirty="0" smtClean="0"/>
              <a:t>et al.</a:t>
            </a:r>
            <a:r>
              <a:rPr lang="en-AU" dirty="0" smtClean="0"/>
              <a:t> 2019 J. Appl. Ecol.</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8,921 species, 2,266 species are globally imperilled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spTree>
    <p:extLst>
      <p:ext uri="{BB962C8B-B14F-4D97-AF65-F5344CB8AC3E}">
        <p14:creationId xmlns:p14="http://schemas.microsoft.com/office/powerpoint/2010/main" val="3733019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a:bodyPr>
          <a:lstStyle/>
          <a:p>
            <a:r>
              <a:rPr lang="en-AU" dirty="0" smtClean="0"/>
              <a:t>What if we 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129969"/>
            <a:ext cx="8229600" cy="857250"/>
          </a:xfrm>
        </p:spPr>
        <p:txBody>
          <a:bodyPr>
            <a:normAutofit/>
          </a:bodyPr>
          <a:lstStyle/>
          <a:p>
            <a:r>
              <a:rPr lang="en-AU" dirty="0" smtClean="0"/>
              <a:t>Try it out yourself?</a:t>
            </a:r>
            <a:endParaRPr lang="en-AU" dirty="0"/>
          </a:p>
        </p:txBody>
      </p:sp>
      <p:sp>
        <p:nvSpPr>
          <p:cNvPr id="3" name="Content Placeholder 2"/>
          <p:cNvSpPr>
            <a:spLocks noGrp="1"/>
          </p:cNvSpPr>
          <p:nvPr>
            <p:ph idx="1"/>
          </p:nvPr>
        </p:nvSpPr>
        <p:spPr>
          <a:xfrm>
            <a:off x="4399321" y="2766780"/>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R package</a:t>
            </a:r>
          </a:p>
          <a:p>
            <a:pPr lvl="1"/>
            <a:r>
              <a:rPr lang="en-AU" dirty="0" smtClean="0"/>
              <a:t>Download and clean protected area data</a:t>
            </a:r>
          </a:p>
        </p:txBody>
      </p:sp>
      <p:sp>
        <p:nvSpPr>
          <p:cNvPr id="4" name="Content Placeholder 2"/>
          <p:cNvSpPr txBox="1">
            <a:spLocks/>
          </p:cNvSpPr>
          <p:nvPr/>
        </p:nvSpPr>
        <p:spPr>
          <a:xfrm>
            <a:off x="74187" y="1093767"/>
            <a:ext cx="4033684" cy="2525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R package</a:t>
            </a:r>
          </a:p>
          <a:p>
            <a:pPr lvl="1"/>
            <a:r>
              <a:rPr lang="en-AU" dirty="0" smtClean="0"/>
              <a:t>Target </a:t>
            </a:r>
            <a:r>
              <a:rPr lang="en-AU" dirty="0"/>
              <a:t>i</a:t>
            </a:r>
            <a:r>
              <a:rPr lang="en-AU" dirty="0" smtClean="0"/>
              <a:t>ntra-specific variation in prioritizations</a:t>
            </a:r>
          </a:p>
        </p:txBody>
      </p:sp>
      <p:grpSp>
        <p:nvGrpSpPr>
          <p:cNvPr id="6" name="Group 5"/>
          <p:cNvGrpSpPr/>
          <p:nvPr/>
        </p:nvGrpSpPr>
        <p:grpSpPr>
          <a:xfrm>
            <a:off x="0" y="4075336"/>
            <a:ext cx="3579452" cy="1068164"/>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591764" y="4681835"/>
            <a:ext cx="2583784" cy="461665"/>
          </a:xfrm>
          <a:prstGeom prst="rect">
            <a:avLst/>
          </a:prstGeom>
          <a:noFill/>
        </p:spPr>
        <p:txBody>
          <a:bodyPr wrap="none" rtlCol="0">
            <a:spAutoFit/>
          </a:bodyPr>
          <a:lstStyle/>
          <a:p>
            <a:r>
              <a:rPr lang="en-AU" sz="2400" dirty="0" smtClean="0"/>
              <a:t>Available on CRAN!</a:t>
            </a:r>
            <a:endParaRPr lang="en-AU" sz="2400" dirty="0"/>
          </a:p>
        </p:txBody>
      </p:sp>
      <p:sp>
        <p:nvSpPr>
          <p:cNvPr id="9" name="Content Placeholder 2"/>
          <p:cNvSpPr txBox="1">
            <a:spLocks/>
          </p:cNvSpPr>
          <p:nvPr/>
        </p:nvSpPr>
        <p:spPr>
          <a:xfrm>
            <a:off x="4399321" y="109376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General-purpose prioritizations</a:t>
            </a:r>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CARE Principles</a:t>
            </a:r>
            <a:endParaRPr lang="en-AU" dirty="0"/>
          </a:p>
        </p:txBody>
      </p:sp>
      <p:sp>
        <p:nvSpPr>
          <p:cNvPr id="3" name="Content Placeholder 2"/>
          <p:cNvSpPr>
            <a:spLocks noGrp="1"/>
          </p:cNvSpPr>
          <p:nvPr>
            <p:ph idx="1"/>
          </p:nvPr>
        </p:nvSpPr>
        <p:spPr/>
        <p:txBody>
          <a:bodyPr>
            <a:normAutofit fontScale="92500" lnSpcReduction="20000"/>
          </a:bodyPr>
          <a:lstStyle/>
          <a:p>
            <a:r>
              <a:rPr lang="en-AU" dirty="0" smtClean="0"/>
              <a:t>Comprehensive</a:t>
            </a:r>
          </a:p>
          <a:p>
            <a:endParaRPr lang="en-AU" dirty="0"/>
          </a:p>
          <a:p>
            <a:r>
              <a:rPr lang="en-AU" dirty="0" smtClean="0"/>
              <a:t>Adequate </a:t>
            </a:r>
          </a:p>
          <a:p>
            <a:endParaRPr lang="en-AU" dirty="0"/>
          </a:p>
          <a:p>
            <a:r>
              <a:rPr lang="en-AU" dirty="0" smtClean="0"/>
              <a:t>Representative*</a:t>
            </a:r>
            <a:endParaRPr lang="en-AU" dirty="0" smtClean="0"/>
          </a:p>
          <a:p>
            <a:endParaRPr lang="en-AU" dirty="0" smtClean="0"/>
          </a:p>
          <a:p>
            <a:r>
              <a:rPr lang="en-AU" dirty="0" smtClean="0"/>
              <a:t>Efficient</a:t>
            </a:r>
            <a:endParaRPr lang="en-AU" dirty="0"/>
          </a:p>
        </p:txBody>
      </p:sp>
      <p:grpSp>
        <p:nvGrpSpPr>
          <p:cNvPr id="53" name="Group 52"/>
          <p:cNvGrpSpPr/>
          <p:nvPr/>
        </p:nvGrpSpPr>
        <p:grpSpPr>
          <a:xfrm>
            <a:off x="4570580" y="194503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grpSp>
      <p:pic>
        <p:nvPicPr>
          <p:cNvPr id="54" name="Picture 2" descr="http://www.clker.com/cliparts/2/k/n/l/C/Q/transparent-green-checkmark-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510" y="1055856"/>
            <a:ext cx="636590" cy="6633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90" y="1965669"/>
            <a:ext cx="677449" cy="7059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4909" y="3824250"/>
            <a:ext cx="632909" cy="65955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3807" y="2908169"/>
            <a:ext cx="677449" cy="70597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064661" y="4711564"/>
            <a:ext cx="5079339" cy="369332"/>
          </a:xfrm>
          <a:prstGeom prst="rect">
            <a:avLst/>
          </a:prstGeom>
          <a:noFill/>
        </p:spPr>
        <p:txBody>
          <a:bodyPr wrap="none" rtlCol="0">
            <a:spAutoFit/>
          </a:bodyPr>
          <a:lstStyle/>
          <a:p>
            <a:r>
              <a:rPr lang="en-AU" dirty="0" smtClean="0"/>
              <a:t>*Assuming that no significant intra-specific variation</a:t>
            </a:r>
            <a:endParaRPr lang="en-AU" dirty="0"/>
          </a:p>
        </p:txBody>
      </p:sp>
    </p:spTree>
    <p:extLst>
      <p:ext uri="{BB962C8B-B14F-4D97-AF65-F5344CB8AC3E}">
        <p14:creationId xmlns:p14="http://schemas.microsoft.com/office/powerpoint/2010/main" val="1183939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8031</TotalTime>
  <Words>750</Words>
  <Application>Microsoft Office PowerPoint</Application>
  <PresentationFormat>On-screen Show (16:9)</PresentationFormat>
  <Paragraphs>223</Paragraphs>
  <Slides>53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CARE Principles</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How good is the existing protected system?</vt:lpstr>
      <vt:lpstr>Giant Panda</vt:lpstr>
      <vt:lpstr>Italian Agile Frog</vt:lpstr>
      <vt:lpstr>Prioritization for realized niches</vt:lpstr>
      <vt:lpstr>What if we ignore species niches?</vt:lpstr>
      <vt:lpstr>Global conservation of realized niches</vt:lpstr>
      <vt:lpstr>Try it out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343</cp:revision>
  <dcterms:created xsi:type="dcterms:W3CDTF">2006-08-16T00:00:00Z</dcterms:created>
  <dcterms:modified xsi:type="dcterms:W3CDTF">2020-07-21T00:07:15Z</dcterms:modified>
</cp:coreProperties>
</file>